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igemódok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208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Az igemódok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63168" y="2103120"/>
            <a:ext cx="10162032" cy="3931920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KIJELENTŐ</a:t>
            </a:r>
          </a:p>
          <a:p>
            <a:pPr lvl="1"/>
            <a:r>
              <a:rPr lang="hu-HU" dirty="0" smtClean="0"/>
              <a:t>Közlünk valamit</a:t>
            </a:r>
          </a:p>
          <a:p>
            <a:pPr lvl="1"/>
            <a:r>
              <a:rPr lang="hu-HU" dirty="0" smtClean="0"/>
              <a:t>Pl. Jancsi olvas.</a:t>
            </a:r>
          </a:p>
          <a:p>
            <a:pPr lvl="1"/>
            <a:r>
              <a:rPr lang="hu-HU" dirty="0" smtClean="0"/>
              <a:t>jele: nincs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FELTÉTELES</a:t>
            </a:r>
          </a:p>
          <a:p>
            <a:pPr lvl="1"/>
            <a:r>
              <a:rPr lang="hu-HU" dirty="0" smtClean="0"/>
              <a:t>A cselekvés végrehajtása valamilyen feltételhez van kötve</a:t>
            </a:r>
          </a:p>
          <a:p>
            <a:pPr lvl="1"/>
            <a:r>
              <a:rPr lang="hu-HU" dirty="0" smtClean="0"/>
              <a:t>Pl. Jancsi olvasna, ha volna egy érdekes könyve.</a:t>
            </a:r>
          </a:p>
          <a:p>
            <a:pPr lvl="1"/>
            <a:r>
              <a:rPr lang="hu-HU" dirty="0" smtClean="0"/>
              <a:t>Jele: </a:t>
            </a:r>
            <a:r>
              <a:rPr lang="hu-HU" dirty="0" err="1" smtClean="0"/>
              <a:t>-na</a:t>
            </a:r>
            <a:r>
              <a:rPr lang="hu-HU" dirty="0" smtClean="0"/>
              <a:t>, </a:t>
            </a:r>
            <a:r>
              <a:rPr lang="hu-HU" dirty="0" err="1" smtClean="0"/>
              <a:t>-ne</a:t>
            </a:r>
            <a:r>
              <a:rPr lang="hu-HU" dirty="0" smtClean="0"/>
              <a:t>, </a:t>
            </a:r>
            <a:r>
              <a:rPr lang="hu-HU" dirty="0" err="1" smtClean="0"/>
              <a:t>-ná</a:t>
            </a:r>
            <a:r>
              <a:rPr lang="hu-HU" dirty="0" smtClean="0"/>
              <a:t>, </a:t>
            </a:r>
            <a:r>
              <a:rPr lang="hu-HU" dirty="0" err="1" smtClean="0"/>
              <a:t>-né</a:t>
            </a:r>
            <a:endParaRPr lang="hu-HU" dirty="0" smtClean="0"/>
          </a:p>
          <a:p>
            <a:pPr lvl="1"/>
            <a:endParaRPr lang="hu-HU" dirty="0" smtClean="0"/>
          </a:p>
          <a:p>
            <a:r>
              <a:rPr lang="hu-HU" dirty="0" smtClean="0"/>
              <a:t>FELSZÓLÍTÓ</a:t>
            </a:r>
          </a:p>
          <a:p>
            <a:pPr lvl="1"/>
            <a:r>
              <a:rPr lang="hu-HU" dirty="0" smtClean="0"/>
              <a:t>Felszólítunk valakit a cselekvés végrehajtására</a:t>
            </a:r>
          </a:p>
          <a:p>
            <a:pPr lvl="1"/>
            <a:r>
              <a:rPr lang="hu-HU" dirty="0" smtClean="0"/>
              <a:t>Pl. Kérjétek el ezt az érdekes könyvet!</a:t>
            </a:r>
          </a:p>
          <a:p>
            <a:pPr lvl="1"/>
            <a:r>
              <a:rPr lang="hu-HU" dirty="0" smtClean="0"/>
              <a:t>Jele: </a:t>
            </a:r>
            <a:r>
              <a:rPr lang="hu-HU" dirty="0" err="1" smtClean="0"/>
              <a:t>-j</a:t>
            </a:r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/>
          </a:p>
        </p:txBody>
      </p:sp>
      <p:pic>
        <p:nvPicPr>
          <p:cNvPr id="1026" name="Picture 2" descr="Képtalálat a következőre: „olvas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2433" y="2282952"/>
            <a:ext cx="3215640" cy="3215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0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Jegyezd meg!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Ragtalan igealak van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kijelentő mód E/3-ban (pl. </a:t>
            </a:r>
            <a:r>
              <a:rPr lang="hu-HU" i="1" dirty="0" smtClean="0"/>
              <a:t>vár)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felszólító mód E/2-ben (pl. várj)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dirty="0"/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Jeltelen alak van a tárgyas ragozás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felszólító mód E/2-ben (pl. vár+d : tő + személyrag)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dirty="0"/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Van személyrag az alanyi ragozásban E/3-ban, mégpedig az –n a felszólító módban (pl. várjo</a:t>
            </a:r>
            <a:r>
              <a:rPr lang="hu-HU" b="1" dirty="0" smtClean="0"/>
              <a:t>n)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Kétféle személyrag van a tárgyas ragozásban a feltételes módban T/1-ben (pl. várnánk-várnók) </a:t>
            </a:r>
            <a:r>
              <a:rPr lang="hu-HU" dirty="0" smtClean="0">
                <a:sym typeface="Wingdings" panose="05000000000000000000" pitchFamily="2" charset="2"/>
              </a:rPr>
              <a:t> mai-régies</a:t>
            </a: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Felszólító mód E/2-ben van egy rövidebb és egy hosszabb alak (pl. várj-várjál, várd-várjad) </a:t>
            </a:r>
            <a:r>
              <a:rPr lang="hu-HU" dirty="0" smtClean="0">
                <a:sym typeface="Wingdings" panose="05000000000000000000" pitchFamily="2" charset="2"/>
              </a:rPr>
              <a:t> erőteljesebb – kérés, de népiesebb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2873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módjelek változatai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feltételes mód jele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925096"/>
              </p:ext>
            </p:extLst>
          </p:nvPr>
        </p:nvGraphicFramePr>
        <p:xfrm>
          <a:off x="2032000" y="284107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MÓDJEL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VÁLTOZAT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-nna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-nne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-ná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-nná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-né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-nné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4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módjelek változatai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feltételes mód jele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Tenne, venne, lenne, hinne, vinne, enne, inna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97287"/>
              </p:ext>
            </p:extLst>
          </p:nvPr>
        </p:nvGraphicFramePr>
        <p:xfrm>
          <a:off x="2032000" y="284107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MÓDJEL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VÁLTOZAT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-nna</a:t>
                      </a:r>
                      <a:endParaRPr lang="hu-H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-ne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-nne</a:t>
                      </a:r>
                      <a:endParaRPr lang="hu-H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-ná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-nná</a:t>
                      </a:r>
                      <a:endParaRPr lang="hu-H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-né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-nné</a:t>
                      </a:r>
                      <a:endParaRPr lang="hu-H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64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módjelek változatai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felszólító mód jele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–t végű igék felszólító módjában ha </a:t>
            </a:r>
            <a:r>
              <a:rPr lang="hu-HU" b="1" dirty="0" err="1" smtClean="0"/>
              <a:t>cs</a:t>
            </a:r>
            <a:r>
              <a:rPr lang="hu-HU" dirty="0" err="1" smtClean="0"/>
              <a:t>-t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b="1" dirty="0" err="1" smtClean="0"/>
              <a:t>ccs</a:t>
            </a:r>
            <a:r>
              <a:rPr lang="hu-HU" dirty="0" err="1" smtClean="0"/>
              <a:t>-t</a:t>
            </a:r>
            <a:r>
              <a:rPr lang="hu-HU" dirty="0" smtClean="0"/>
              <a:t>) hallunk, </a:t>
            </a:r>
            <a:r>
              <a:rPr lang="hu-HU" dirty="0" err="1" smtClean="0"/>
              <a:t>akkot</a:t>
            </a:r>
            <a:r>
              <a:rPr lang="hu-HU" dirty="0" smtClean="0"/>
              <a:t> </a:t>
            </a:r>
            <a:r>
              <a:rPr lang="hu-HU" b="1" dirty="0" err="1" smtClean="0"/>
              <a:t>ts</a:t>
            </a:r>
            <a:r>
              <a:rPr lang="hu-HU" dirty="0" err="1" smtClean="0"/>
              <a:t>-t</a:t>
            </a:r>
            <a:r>
              <a:rPr lang="hu-HU" dirty="0" smtClean="0"/>
              <a:t> írunk</a:t>
            </a:r>
          </a:p>
          <a:p>
            <a:pPr lvl="1"/>
            <a:r>
              <a:rPr lang="hu-HU" dirty="0" smtClean="0"/>
              <a:t>Pl. tanítsa</a:t>
            </a:r>
          </a:p>
          <a:p>
            <a:r>
              <a:rPr lang="hu-HU" dirty="0" smtClean="0"/>
              <a:t>Ha </a:t>
            </a:r>
            <a:r>
              <a:rPr lang="hu-HU" b="1" dirty="0" err="1" smtClean="0"/>
              <a:t>ss</a:t>
            </a:r>
            <a:r>
              <a:rPr lang="hu-HU" dirty="0" err="1" smtClean="0"/>
              <a:t>-t</a:t>
            </a:r>
            <a:r>
              <a:rPr lang="hu-HU" dirty="0" smtClean="0"/>
              <a:t> vagy </a:t>
            </a:r>
            <a:r>
              <a:rPr lang="hu-HU" b="1" dirty="0" err="1" smtClean="0"/>
              <a:t>ssz</a:t>
            </a:r>
            <a:r>
              <a:rPr lang="hu-HU" dirty="0" err="1" smtClean="0"/>
              <a:t>-t</a:t>
            </a:r>
            <a:r>
              <a:rPr lang="hu-HU" dirty="0" smtClean="0"/>
              <a:t> hallunk, akkor azt is kell írni</a:t>
            </a:r>
          </a:p>
          <a:p>
            <a:pPr lvl="1"/>
            <a:r>
              <a:rPr lang="hu-HU" dirty="0" smtClean="0"/>
              <a:t>Pl. hallgass, fess, osszuk</a:t>
            </a:r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88950"/>
              </p:ext>
            </p:extLst>
          </p:nvPr>
        </p:nvGraphicFramePr>
        <p:xfrm>
          <a:off x="1749552" y="2413204"/>
          <a:ext cx="869289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617"/>
                <a:gridCol w="6172279"/>
              </a:tblGrid>
              <a:tr h="289425">
                <a:tc>
                  <a:txBody>
                    <a:bodyPr/>
                    <a:lstStyle/>
                    <a:p>
                      <a:r>
                        <a:rPr lang="hu-HU" dirty="0" smtClean="0"/>
                        <a:t>MÓDJEL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VÁLTOZAT</a:t>
                      </a:r>
                      <a:endParaRPr lang="hu-HU" dirty="0"/>
                    </a:p>
                  </a:txBody>
                  <a:tcPr/>
                </a:tc>
              </a:tr>
              <a:tr h="289425">
                <a:tc rowSpan="5">
                  <a:txBody>
                    <a:bodyPr/>
                    <a:lstStyle/>
                    <a:p>
                      <a:pPr algn="ctr"/>
                      <a:r>
                        <a:rPr lang="hu-HU" b="1" dirty="0" err="1" smtClean="0"/>
                        <a:t>-j</a:t>
                      </a:r>
                      <a:endParaRPr lang="hu-H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b="1" dirty="0" err="1" smtClean="0"/>
                        <a:t>-jj</a:t>
                      </a:r>
                      <a:r>
                        <a:rPr lang="hu-HU" b="1" dirty="0" smtClean="0"/>
                        <a:t> </a:t>
                      </a:r>
                      <a:r>
                        <a:rPr lang="hu-HU" dirty="0" smtClean="0"/>
                        <a:t>(jöjj)</a:t>
                      </a:r>
                      <a:endParaRPr lang="hu-HU" dirty="0"/>
                    </a:p>
                  </a:txBody>
                  <a:tcPr/>
                </a:tc>
              </a:tr>
              <a:tr h="289425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b="1" dirty="0" err="1" smtClean="0"/>
                        <a:t>-s</a:t>
                      </a:r>
                      <a:r>
                        <a:rPr lang="hu-HU" dirty="0" smtClean="0"/>
                        <a:t> (taníts)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smtClean="0">
                          <a:sym typeface="Wingdings" panose="05000000000000000000" pitchFamily="2" charset="2"/>
                        </a:rPr>
                        <a:t>a –t végű igékben</a:t>
                      </a:r>
                      <a:endParaRPr lang="hu-HU" dirty="0"/>
                    </a:p>
                  </a:txBody>
                  <a:tcPr anchor="ctr"/>
                </a:tc>
              </a:tr>
              <a:tr h="289425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b="1" dirty="0" err="1" smtClean="0"/>
                        <a:t>-gy</a:t>
                      </a:r>
                      <a:r>
                        <a:rPr lang="hu-HU" dirty="0" smtClean="0"/>
                        <a:t> (vegyél,</a:t>
                      </a:r>
                      <a:r>
                        <a:rPr lang="hu-HU" baseline="0" dirty="0" smtClean="0"/>
                        <a:t> tegyél, egyél, igyál, vigyél)</a:t>
                      </a:r>
                      <a:endParaRPr lang="hu-HU" dirty="0"/>
                    </a:p>
                  </a:txBody>
                  <a:tcPr anchor="ctr"/>
                </a:tc>
              </a:tr>
              <a:tr h="289425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b="1" dirty="0" err="1" smtClean="0"/>
                        <a:t>-ggy</a:t>
                      </a:r>
                      <a:r>
                        <a:rPr lang="hu-HU" dirty="0" smtClean="0"/>
                        <a:t> (higgyen)</a:t>
                      </a:r>
                      <a:endParaRPr lang="hu-HU" dirty="0"/>
                    </a:p>
                  </a:txBody>
                  <a:tcPr anchor="ctr"/>
                </a:tc>
              </a:tr>
              <a:tr h="289425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b="1" dirty="0" smtClean="0"/>
                        <a:t>Nincs</a:t>
                      </a:r>
                      <a:r>
                        <a:rPr lang="hu-HU" baseline="0" dirty="0" smtClean="0"/>
                        <a:t> (nézd) </a:t>
                      </a:r>
                      <a:r>
                        <a:rPr lang="hu-HU" baseline="0" dirty="0" smtClean="0">
                          <a:sym typeface="Wingdings" panose="05000000000000000000" pitchFamily="2" charset="2"/>
                        </a:rPr>
                        <a:t> tárgyas ragozás E/2 rövid alakban</a:t>
                      </a:r>
                      <a:endParaRPr lang="hu-H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5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Tollbamondás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2800" dirty="0" smtClean="0"/>
              <a:t>tanítsa, fess, osszuk, készítsünk, építsünk, halasszuk, osszátok, bocsássa, lássátok, hallgassuk, rejtsük, fürösszük, ugassuk, szeressétek, írhassuk, mondhassuk, kérd, nézd, olvasd, metsszed, metszd, játsszad, játszd, kezdd, eddzed, </a:t>
            </a:r>
            <a:r>
              <a:rPr lang="hu-HU" sz="2800" dirty="0" err="1" smtClean="0"/>
              <a:t>edzd</a:t>
            </a:r>
            <a:r>
              <a:rPr lang="hu-HU" sz="2800" dirty="0" smtClean="0"/>
              <a:t>, rejtsd, szépítsd, szépítsed, szeresd, szeressed, füröszd, fürösszed, fesd, fessed</a:t>
            </a:r>
          </a:p>
          <a:p>
            <a:pPr algn="just"/>
            <a:endParaRPr lang="hu-HU" sz="2800" dirty="0"/>
          </a:p>
          <a:p>
            <a:pPr algn="just"/>
            <a:r>
              <a:rPr lang="hu-HU" sz="2800" dirty="0" smtClean="0"/>
              <a:t>Látja, lássa, osztja, ossza, tanítja, tanítsa, mondhatjuk, mondhassuk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656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78</TotalTime>
  <Words>407</Words>
  <Application>Microsoft Office PowerPoint</Application>
  <PresentationFormat>Szélesvásznú</PresentationFormat>
  <Paragraphs>99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</vt:lpstr>
      <vt:lpstr>Szappan</vt:lpstr>
      <vt:lpstr>Az igemódok</vt:lpstr>
      <vt:lpstr>Az igemódok</vt:lpstr>
      <vt:lpstr>Jegyezd meg!</vt:lpstr>
      <vt:lpstr>A módjelek változatai</vt:lpstr>
      <vt:lpstr>A módjelek változatai</vt:lpstr>
      <vt:lpstr>A módjelek változatai</vt:lpstr>
      <vt:lpstr>Tollbamondás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igemódok</dc:title>
  <dc:creator>EDU_JOAQ_3506@sulid.hu</dc:creator>
  <cp:lastModifiedBy>EDU_JOAQ_3506@sulid.hu</cp:lastModifiedBy>
  <cp:revision>6</cp:revision>
  <dcterms:created xsi:type="dcterms:W3CDTF">2017-02-07T13:46:22Z</dcterms:created>
  <dcterms:modified xsi:type="dcterms:W3CDTF">2017-02-07T15:04:25Z</dcterms:modified>
</cp:coreProperties>
</file>